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8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80" r:id="rId20"/>
    <p:sldId id="281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351" autoAdjust="0"/>
  </p:normalViewPr>
  <p:slideViewPr>
    <p:cSldViewPr>
      <p:cViewPr varScale="1">
        <p:scale>
          <a:sx n="77" d="100"/>
          <a:sy n="77" d="100"/>
        </p:scale>
        <p:origin x="-16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90D0-01F4-4F98-ABD0-177BAFA61D9A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A557D-DF19-4FB2-97C4-E6AF099C72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90D0-01F4-4F98-ABD0-177BAFA61D9A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557D-DF19-4FB2-97C4-E6AF099C72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90D0-01F4-4F98-ABD0-177BAFA61D9A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557D-DF19-4FB2-97C4-E6AF099C72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8790D0-01F4-4F98-ABD0-177BAFA61D9A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CA557D-DF19-4FB2-97C4-E6AF099C72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90D0-01F4-4F98-ABD0-177BAFA61D9A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557D-DF19-4FB2-97C4-E6AF099C72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90D0-01F4-4F98-ABD0-177BAFA61D9A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557D-DF19-4FB2-97C4-E6AF099C72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557D-DF19-4FB2-97C4-E6AF099C72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90D0-01F4-4F98-ABD0-177BAFA61D9A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90D0-01F4-4F98-ABD0-177BAFA61D9A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557D-DF19-4FB2-97C4-E6AF099C72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90D0-01F4-4F98-ABD0-177BAFA61D9A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557D-DF19-4FB2-97C4-E6AF099C72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8790D0-01F4-4F98-ABD0-177BAFA61D9A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CA557D-DF19-4FB2-97C4-E6AF099C72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90D0-01F4-4F98-ABD0-177BAFA61D9A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A557D-DF19-4FB2-97C4-E6AF099C72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8790D0-01F4-4F98-ABD0-177BAFA61D9A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CA557D-DF19-4FB2-97C4-E6AF099C72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money-2928309__340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37276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929330"/>
            <a:ext cx="6400800" cy="92867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C00000"/>
                </a:solidFill>
                <a:latin typeface="Bellota" pitchFamily="50" charset="-18"/>
                <a:ea typeface="Bellota" pitchFamily="50" charset="-18"/>
              </a:rPr>
              <a:t>Rok szkolny 2022/2023</a:t>
            </a:r>
            <a:endParaRPr lang="pl-PL" sz="4000" b="1" dirty="0">
              <a:solidFill>
                <a:srgbClr val="C00000"/>
              </a:solidFill>
              <a:latin typeface="Bellota" pitchFamily="50" charset="-18"/>
              <a:ea typeface="Bellota" pitchFamily="50" charset="-18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501122" cy="1143008"/>
          </a:xfrm>
        </p:spPr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FF0000"/>
                </a:solidFill>
                <a:latin typeface="Candles" pitchFamily="2" charset="0"/>
                <a:ea typeface="Bellota" pitchFamily="50" charset="-18"/>
              </a:rPr>
              <a:t>KRONIKA SKO </a:t>
            </a:r>
            <a:endParaRPr lang="pl-PL" sz="6600" dirty="0">
              <a:solidFill>
                <a:srgbClr val="FF0000"/>
              </a:solidFill>
              <a:latin typeface="Candles" pitchFamily="2" charset="0"/>
              <a:ea typeface="Bellota" pitchFamily="50" charset="-18"/>
            </a:endParaRPr>
          </a:p>
        </p:txBody>
      </p:sp>
      <p:pic>
        <p:nvPicPr>
          <p:cNvPr id="6" name="Obraz 5" descr="frog-1234781__3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4429124" cy="2895965"/>
          </a:xfrm>
          <a:prstGeom prst="rect">
            <a:avLst/>
          </a:prstGeom>
        </p:spPr>
      </p:pic>
      <p:pic>
        <p:nvPicPr>
          <p:cNvPr id="8" name="Obraz 7" descr="coin-5681200__3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406" y="2786058"/>
            <a:ext cx="4750593" cy="3167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Comic Sans MS" pitchFamily="66" charset="0"/>
              </a:rPr>
              <a:t>       Dnia 16.02.2023r. w naszej szkole, odbył się kolejny kiermasz charytatywny słodkości tłustoczwartkowych. Został on zorganizowany przez wolontariuszy Szkolnego Koła Wolontariatu „Pomocna dłoń”, uczniów PCK i</a:t>
            </a:r>
            <a:r>
              <a:rPr lang="pl-PL" sz="2400" dirty="0" smtClean="0">
                <a:solidFill>
                  <a:srgbClr val="FF0000"/>
                </a:solidFill>
                <a:latin typeface="Comic Sans MS" pitchFamily="66" charset="0"/>
              </a:rPr>
              <a:t> SKO.</a:t>
            </a:r>
            <a:r>
              <a:rPr lang="pl-PL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Comic Sans MS" pitchFamily="66" charset="0"/>
              </a:rPr>
              <a:t>Ta akcja pokazała, że w naszej małej społeczności mamy wielu ludzi o WIELKIM SERCU i że razem możemy osiągnąć bardzo dużo!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100" b="1" dirty="0" smtClean="0">
                <a:solidFill>
                  <a:srgbClr val="FF0000"/>
                </a:solidFill>
              </a:rPr>
              <a:t>Kiermasz pączków dla Jakuba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4" name="Obraz 3" descr="DSC_4358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714752"/>
            <a:ext cx="4714908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4371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412952"/>
            <a:ext cx="3214710" cy="213778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Comic Sans MS" pitchFamily="66" charset="0"/>
              </a:rPr>
              <a:t>Ta akcja pokazała, że w naszej małej społeczności mamy wielu ludzi o WIELKIM SERCU i że razem możemy osiągnąć bardzo dużo!</a:t>
            </a:r>
            <a:endParaRPr lang="pl-PL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Obraz 5" descr="DSC_4360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857364"/>
            <a:ext cx="3652846" cy="2575256"/>
          </a:xfrm>
          <a:prstGeom prst="rect">
            <a:avLst/>
          </a:prstGeom>
        </p:spPr>
      </p:pic>
      <p:pic>
        <p:nvPicPr>
          <p:cNvPr id="5" name="Obraz 4" descr="DSC_4379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868" y="3929066"/>
            <a:ext cx="3942358" cy="2621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latin typeface="Comic Sans MS" pitchFamily="66" charset="0"/>
              </a:rPr>
              <a:t>   Dnia 24.02.2023 r. w naszej szkole odbył się dla Kuby Wierzbickiego mecz charytatywny pod hasłem „Dajmy kosza przeciwnościom”.</a:t>
            </a:r>
            <a:r>
              <a:rPr lang="pl-PL" sz="2400" dirty="0" smtClean="0"/>
              <a:t> </a:t>
            </a:r>
            <a:r>
              <a:rPr lang="pl-PL" sz="2400" dirty="0" smtClean="0">
                <a:latin typeface="Comic Sans MS" pitchFamily="66" charset="0"/>
              </a:rPr>
              <a:t>Panie ze </a:t>
            </a:r>
            <a:r>
              <a:rPr lang="pl-PL" sz="2400" dirty="0" smtClean="0">
                <a:solidFill>
                  <a:srgbClr val="FF0000"/>
                </a:solidFill>
                <a:latin typeface="Comic Sans MS" pitchFamily="66" charset="0"/>
              </a:rPr>
              <a:t>Szkolnej Kasy Oszczędności</a:t>
            </a:r>
            <a:r>
              <a:rPr lang="pl-PL" sz="2400" dirty="0" smtClean="0">
                <a:latin typeface="Comic Sans MS" pitchFamily="66" charset="0"/>
              </a:rPr>
              <a:t> Elżbieta Soszka i Dorota Mościcka wraz z PCK i Szkolnym Wolontariatem  wręczyły kwotę </a:t>
            </a:r>
            <a:r>
              <a:rPr lang="pl-PL" sz="2400" dirty="0" smtClean="0">
                <a:solidFill>
                  <a:srgbClr val="FF0000"/>
                </a:solidFill>
                <a:latin typeface="Comic Sans MS" pitchFamily="66" charset="0"/>
              </a:rPr>
              <a:t>2580 zł </a:t>
            </a:r>
            <a:r>
              <a:rPr lang="pl-PL" sz="2400" dirty="0" smtClean="0">
                <a:latin typeface="Comic Sans MS" pitchFamily="66" charset="0"/>
              </a:rPr>
              <a:t>na ręce rodziców Kuby, które zostały zebrane podczas kiermaszu pączków.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FF0000"/>
                </a:solidFill>
                <a:latin typeface="+mn-lt"/>
              </a:rPr>
              <a:t>MECZ CHARYTATYWNY DLA JAKUBA</a:t>
            </a:r>
            <a:endParaRPr lang="pl-PL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Obraz 4" descr="DSC_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5100"/>
            <a:ext cx="4786314" cy="3182899"/>
          </a:xfrm>
          <a:prstGeom prst="rect">
            <a:avLst/>
          </a:prstGeom>
        </p:spPr>
      </p:pic>
      <p:pic>
        <p:nvPicPr>
          <p:cNvPr id="6" name="Obraz 5" descr="DSC_4856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714751"/>
            <a:ext cx="4357686" cy="2897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14282" y="785794"/>
            <a:ext cx="8572560" cy="235745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 fontAlgn="base">
              <a:buNone/>
            </a:pPr>
            <a:r>
              <a:rPr lang="pl-PL" sz="2800" dirty="0" smtClean="0">
                <a:solidFill>
                  <a:schemeClr val="tx1"/>
                </a:solidFill>
              </a:rPr>
              <a:t>W lutym 2023 r. w naszej szkole zakończyliśmy XXIII edycję akcji „Góra Grosza”, organizowaną przez Towarzystwo „Nasz Dom” pod patronatem Ministra Edukacji Narodowej. Zgodnie z tradycyjnym powiedzeniem „Ziarnko do ziarnka…” wszyscy przez okres kilku tygodni skrupulatnie zbierali pieniądze. </a:t>
            </a:r>
          </a:p>
          <a:p>
            <a:pPr algn="ctr" fontAlgn="base">
              <a:buNone/>
            </a:pPr>
            <a:r>
              <a:rPr lang="pl-PL" sz="3100" dirty="0" smtClean="0">
                <a:solidFill>
                  <a:srgbClr val="FF0000"/>
                </a:solidFill>
              </a:rPr>
              <a:t>Razem w szkole zebrano 9429 monet, co dało kwotę </a:t>
            </a:r>
          </a:p>
          <a:p>
            <a:pPr algn="ctr" fontAlgn="base">
              <a:buNone/>
            </a:pPr>
            <a:r>
              <a:rPr lang="pl-PL" sz="3100" b="1" dirty="0" smtClean="0">
                <a:solidFill>
                  <a:srgbClr val="FF0000"/>
                </a:solidFill>
              </a:rPr>
              <a:t>325zł 53gr.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00B0F0"/>
                </a:solidFill>
              </a:rPr>
              <a:t>Podsumowanie  akcji ,,Góra Grosza”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4" name="Obraz 3" descr="1-300x28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143248"/>
            <a:ext cx="2714644" cy="2615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20230315_145032_edit_7155075215007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143247"/>
            <a:ext cx="2643206" cy="3588063"/>
          </a:xfrm>
          <a:prstGeom prst="rect">
            <a:avLst/>
          </a:prstGeom>
        </p:spPr>
      </p:pic>
      <p:pic>
        <p:nvPicPr>
          <p:cNvPr id="6" name="Obraz 5" descr="IMG-20230315-WA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70" y="3643314"/>
            <a:ext cx="4191030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715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/>
              <a:t>W dniu 14 marca 2023 r. w ramach szkolnych obchodów Dnia Matematyki w naszej szkole miały miejsce różna pomysłowe matematyczne wydarzenia.. Panie Elżbieta Soszka  i Dorota Mościcka– opiekunowie  </a:t>
            </a:r>
            <a:r>
              <a:rPr lang="pl-PL" dirty="0" smtClean="0"/>
              <a:t>SKO prowadziły zajęcia na temat finansów, po których chętni uczniowie mogli wziąć udział w konkursie zatytułowanym „W krainie pieniądza”. </a:t>
            </a:r>
            <a:r>
              <a:rPr lang="pl-PL" u="sng" dirty="0" smtClean="0">
                <a:solidFill>
                  <a:srgbClr val="00B050"/>
                </a:solidFill>
              </a:rPr>
              <a:t>Nagrody zostały zakupione ze środków SKO </a:t>
            </a:r>
            <a:endParaRPr lang="pl-PL" u="sng" dirty="0">
              <a:solidFill>
                <a:srgbClr val="00B05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Nasz szkolny Dzień Matematyki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4" name="Obraz 3" descr="2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7628"/>
            <a:ext cx="322273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16796835872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714884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714752"/>
            <a:ext cx="3000396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-266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2214578" cy="24976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214942" y="714356"/>
            <a:ext cx="3643338" cy="5929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2200" dirty="0" smtClean="0">
                <a:solidFill>
                  <a:srgbClr val="C00000"/>
                </a:solidFill>
              </a:rPr>
              <a:t>W dniach 15 marca – 30 kwietnia 2023 r. został przeprowadzony ogólnopolski Test SKO w ramach „Konkursu SKO dla szkół i nauczycieli”. Członkowie Szkolnej Kasy Oszczędności z klas I – VII i nie tylko oni, przystąpili do testu sprawdzającego poziom wiedzy z zakresu: ekonomii, ekologii, zdrowego stylu życia, oszczędzania, przedsiębiorczości, </a:t>
            </a:r>
            <a:r>
              <a:rPr lang="pl-PL" sz="2200" dirty="0" err="1" smtClean="0">
                <a:solidFill>
                  <a:srgbClr val="C00000"/>
                </a:solidFill>
              </a:rPr>
              <a:t>cyberbezpieczeństwa</a:t>
            </a:r>
            <a:r>
              <a:rPr lang="pl-PL" sz="2200" dirty="0" smtClean="0">
                <a:solidFill>
                  <a:srgbClr val="C00000"/>
                </a:solidFill>
              </a:rPr>
              <a:t> oraz pierwszej pomocy. </a:t>
            </a: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 rot="20546624">
            <a:off x="697470" y="1555282"/>
            <a:ext cx="4388310" cy="151305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„</a:t>
            </a:r>
            <a:r>
              <a:rPr lang="pl-PL" sz="2800" b="1" dirty="0" smtClean="0">
                <a:solidFill>
                  <a:srgbClr val="FF0000"/>
                </a:solidFill>
              </a:rPr>
              <a:t>Mistrz wiedzy SKO!”</a:t>
            </a:r>
            <a:r>
              <a:rPr lang="pl-PL" sz="2800" b="1" dirty="0" smtClean="0">
                <a:solidFill>
                  <a:srgbClr val="00B0F0"/>
                </a:solidFill>
              </a:rPr>
              <a:t/>
            </a:r>
            <a:br>
              <a:rPr lang="pl-PL" sz="2800" b="1" dirty="0" smtClean="0">
                <a:solidFill>
                  <a:srgbClr val="00B0F0"/>
                </a:solidFill>
              </a:rPr>
            </a:br>
            <a:r>
              <a:rPr lang="pl-PL" sz="2800" b="1" dirty="0" smtClean="0">
                <a:solidFill>
                  <a:srgbClr val="00B0F0"/>
                </a:solidFill>
              </a:rPr>
              <a:t>Tytuł zdobyło 103 uczniów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5" name="Obraz 4" descr="IMG-20230428-WA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496"/>
            <a:ext cx="4714908" cy="3732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7158" y="1000108"/>
            <a:ext cx="8501122" cy="5429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200" dirty="0" smtClean="0"/>
              <a:t>   Chętni uczniowie z klas 1 – 3 wzięli udział w konkursie plastycznym SKO „Skarbonka z logo SKO” i  z klas 4 – 7 „Z SKO spełniam swoje marzenia”. Celem konkursów była promocja SKO, pobudzenie wrażliwości plastycznej i aktywności twórczej.</a:t>
            </a:r>
            <a:br>
              <a:rPr lang="pl-PL" sz="2200" dirty="0" smtClean="0"/>
            </a:br>
            <a:r>
              <a:rPr lang="pl-PL" sz="2200" dirty="0" smtClean="0"/>
              <a:t>Każdy uczestnik konkursu miał swój pomysł związany z marzeniami, czy skarbonką. Uczniowie wykonali ciekawe i pomysłowe prace plastyczne. Wszyscy autorzy wyróżnionych prac zostali nagrodzeni.</a:t>
            </a:r>
            <a:endParaRPr lang="pl-PL" sz="2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Podsumowanie konkursów SKO</a:t>
            </a:r>
            <a:br>
              <a:rPr lang="pl-PL" sz="3200" b="1" dirty="0" smtClean="0">
                <a:solidFill>
                  <a:srgbClr val="FF0000"/>
                </a:solidFill>
              </a:rPr>
            </a:br>
            <a:endParaRPr lang="pl-PL" sz="3200" dirty="0">
              <a:solidFill>
                <a:srgbClr val="FF0000"/>
              </a:solidFill>
            </a:endParaRPr>
          </a:p>
        </p:txBody>
      </p:sp>
      <p:pic>
        <p:nvPicPr>
          <p:cNvPr id="7" name="Obraz 6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714729"/>
            <a:ext cx="2357454" cy="3143271"/>
          </a:xfrm>
          <a:prstGeom prst="rect">
            <a:avLst/>
          </a:prstGeom>
        </p:spPr>
      </p:pic>
      <p:pic>
        <p:nvPicPr>
          <p:cNvPr id="8" name="Obraz 7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2" y="3714752"/>
            <a:ext cx="2357436" cy="3143248"/>
          </a:xfrm>
          <a:prstGeom prst="rect">
            <a:avLst/>
          </a:prstGeom>
        </p:spPr>
      </p:pic>
      <p:pic>
        <p:nvPicPr>
          <p:cNvPr id="9" name="Symbol zastępczy zawartości 3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690940"/>
            <a:ext cx="257176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310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/>
              <a:t>   W dniu 19 czerwca 2023 r. odbyła się w naszej szkole ciekawa lekcja, którą przeprowadził p. Mariusz </a:t>
            </a:r>
            <a:r>
              <a:rPr lang="pl-PL" sz="2000" dirty="0" err="1" smtClean="0"/>
              <a:t>Krasuski</a:t>
            </a:r>
            <a:r>
              <a:rPr lang="pl-PL" sz="2000" dirty="0" smtClean="0"/>
              <a:t> pracownik Banku PKO BP – opiekun SKO z ramienia banku. Pan Mariusz fachowo przekazał młodszym uczniom kilka dobrych rad, np. jak zacząć odkładać pieniądze, jakie metody stosować i co może być skuteczną motywacją oszczędzania.  Na zakończenie spotkania każdy otrzymał drobny upominek.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Po co nam oszczędzanie?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7" name="Obraz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6194">
            <a:off x="4199346" y="3305629"/>
            <a:ext cx="4146630" cy="3032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666971"/>
            <a:ext cx="3143272" cy="4191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429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2200" dirty="0" smtClean="0"/>
              <a:t>W dniu 20 czerwca 2023 r. odbyła się w naszej szkole ciekawa lekcja, którą przeprowadził p. Mariusz </a:t>
            </a:r>
            <a:r>
              <a:rPr lang="pl-PL" sz="2200" dirty="0" err="1" smtClean="0"/>
              <a:t>Krasuski</a:t>
            </a:r>
            <a:r>
              <a:rPr lang="pl-PL" sz="2200" dirty="0" smtClean="0"/>
              <a:t> pracownik Banku PKO BP – opiekun SKO z ramienia banku. Pan Mariusz  przeprowadził ciekawą lekcję SKO dotyczącą funkcji pieniądza, kart płatniczych, banknotów oraz sposobów ich zabezpieczania przed fałszowaniem i podrabianiem. W prelekcji wzięli udział członkowie SKO ze starszych klas. </a:t>
            </a:r>
            <a:endParaRPr lang="pl-PL" sz="2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71744"/>
          </a:xfrm>
        </p:spPr>
        <p:txBody>
          <a:bodyPr>
            <a:normAutofit/>
          </a:bodyPr>
          <a:lstStyle/>
          <a:p>
            <a:pPr algn="ctr"/>
            <a:r>
              <a:rPr lang="pl-PL" sz="3100" b="1" dirty="0" smtClean="0">
                <a:solidFill>
                  <a:srgbClr val="00B0F0"/>
                </a:solidFill>
              </a:rPr>
              <a:t>Lekcja przedsiębiorczości – poznajemy zabezpieczenia banknotów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u="sng" dirty="0" smtClean="0">
                <a:solidFill>
                  <a:srgbClr val="00B0F0"/>
                </a:solidFill>
              </a:rPr>
              <a:t/>
            </a:r>
            <a:br>
              <a:rPr lang="pl-PL" b="1" u="sng" dirty="0" smtClean="0">
                <a:solidFill>
                  <a:srgbClr val="00B0F0"/>
                </a:solidFill>
              </a:rPr>
            </a:br>
            <a:endParaRPr lang="pl-PL" b="1" u="sng" dirty="0">
              <a:solidFill>
                <a:srgbClr val="00B0F0"/>
              </a:solidFill>
            </a:endParaRPr>
          </a:p>
        </p:txBody>
      </p:sp>
      <p:pic>
        <p:nvPicPr>
          <p:cNvPr id="6" name="Obraz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14422"/>
            <a:ext cx="3500462" cy="3113420"/>
          </a:xfrm>
          <a:prstGeom prst="rect">
            <a:avLst/>
          </a:prstGeom>
        </p:spPr>
      </p:pic>
      <p:pic>
        <p:nvPicPr>
          <p:cNvPr id="7" name="Obraz 6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214422"/>
            <a:ext cx="2607463" cy="314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142876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pl-PL" dirty="0" smtClean="0"/>
              <a:t>W dniu 08 czerwca 2023 r. członkowie SKO pojechali na wycieczkę do Banku PKO BP Oddziału 1 w Łukowie, z którym współpracujemy w ramach SKO.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WYCIECZKA DO BANKU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 rot="20982873">
            <a:off x="500034" y="2571744"/>
            <a:ext cx="4572032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2400" dirty="0" smtClean="0"/>
              <a:t>- dowiedzieliśmy się: na czym polega praca w banku, jak korzystać z bankomatu do czego służy „</a:t>
            </a:r>
            <a:r>
              <a:rPr lang="pl-PL" sz="2400" dirty="0" err="1" smtClean="0"/>
              <a:t>wrzutnia</a:t>
            </a:r>
            <a:r>
              <a:rPr lang="pl-PL" sz="2400" dirty="0" smtClean="0"/>
              <a:t>” w jaki sposób przelicza się banknoty - obejrzeliśmy banknoty 100, 200 i 500 złotowe, franki szwajcarskie, euro oraz sprawdzaliśmy ich zabezpieczenia - zobaczyliśmy miejsca, gdzie odbywa się obsługa klientów</a:t>
            </a:r>
            <a:endParaRPr lang="pl-PL" sz="2400" dirty="0"/>
          </a:p>
        </p:txBody>
      </p:sp>
      <p:pic>
        <p:nvPicPr>
          <p:cNvPr id="6" name="Obraz 5" descr="E1E9DD9C-FC61-4DA5-A6B5-D7E639FABE2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82175">
            <a:off x="4709548" y="2940236"/>
            <a:ext cx="4381499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IMG_20230305_105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81002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51435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  <a:buNone/>
            </a:pPr>
            <a:endParaRPr lang="pl-PL" sz="2400" b="1" dirty="0">
              <a:solidFill>
                <a:srgbClr val="C00000"/>
              </a:solidFill>
              <a:latin typeface="Comic Sans MS" pitchFamily="66" charset="0"/>
              <a:ea typeface="Bellota" pitchFamily="50" charset="-18"/>
            </a:endParaRPr>
          </a:p>
          <a:p>
            <a:pPr algn="l">
              <a:buNone/>
            </a:pPr>
            <a:endParaRPr lang="pl-PL" sz="2400" b="1" dirty="0" smtClean="0">
              <a:solidFill>
                <a:srgbClr val="C00000"/>
              </a:solidFill>
              <a:latin typeface="Comic Sans MS" pitchFamily="66" charset="0"/>
              <a:ea typeface="Bellota" pitchFamily="50" charset="-18"/>
            </a:endParaRPr>
          </a:p>
          <a:p>
            <a:pPr algn="l">
              <a:buNone/>
            </a:pPr>
            <a:endParaRPr lang="pl-PL" sz="2400" b="1" dirty="0">
              <a:solidFill>
                <a:srgbClr val="C00000"/>
              </a:solidFill>
              <a:latin typeface="Comic Sans MS" pitchFamily="66" charset="0"/>
              <a:ea typeface="Bellota" pitchFamily="50" charset="-18"/>
            </a:endParaRPr>
          </a:p>
          <a:p>
            <a:pPr algn="l">
              <a:buNone/>
            </a:pPr>
            <a:endParaRPr lang="pl-PL" sz="2400" b="1" dirty="0" smtClean="0">
              <a:solidFill>
                <a:srgbClr val="C00000"/>
              </a:solidFill>
              <a:latin typeface="Comic Sans MS" pitchFamily="66" charset="0"/>
              <a:ea typeface="Bellota" pitchFamily="50" charset="-18"/>
            </a:endParaRPr>
          </a:p>
          <a:p>
            <a:pPr algn="l">
              <a:buNone/>
            </a:pPr>
            <a:endParaRPr lang="pl-PL" sz="2400" b="1" dirty="0">
              <a:solidFill>
                <a:srgbClr val="C00000"/>
              </a:solidFill>
              <a:latin typeface="Comic Sans MS" pitchFamily="66" charset="0"/>
              <a:ea typeface="Bellota" pitchFamily="50" charset="-18"/>
            </a:endParaRPr>
          </a:p>
          <a:p>
            <a:pPr algn="l">
              <a:buNone/>
            </a:pPr>
            <a:endParaRPr lang="pl-PL" sz="2400" b="1" dirty="0" smtClean="0">
              <a:solidFill>
                <a:srgbClr val="C00000"/>
              </a:solidFill>
              <a:latin typeface="Comic Sans MS" pitchFamily="66" charset="0"/>
              <a:ea typeface="Bellota" pitchFamily="50" charset="-18"/>
            </a:endParaRPr>
          </a:p>
          <a:p>
            <a:pPr algn="l">
              <a:buNone/>
            </a:pPr>
            <a:endParaRPr lang="pl-PL" sz="2400" b="1" dirty="0" smtClean="0">
              <a:solidFill>
                <a:srgbClr val="C00000"/>
              </a:solidFill>
              <a:latin typeface="Comic Sans MS" pitchFamily="66" charset="0"/>
              <a:ea typeface="Bellota" pitchFamily="50" charset="-18"/>
            </a:endParaRPr>
          </a:p>
          <a:p>
            <a:pPr algn="l">
              <a:buNone/>
            </a:pPr>
            <a:endParaRPr lang="pl-PL" sz="2400" b="1" dirty="0" smtClean="0">
              <a:solidFill>
                <a:srgbClr val="C00000"/>
              </a:solidFill>
              <a:latin typeface="Comic Sans MS" pitchFamily="66" charset="0"/>
              <a:ea typeface="Bellota" pitchFamily="50" charset="-18"/>
            </a:endParaRPr>
          </a:p>
          <a:p>
            <a:pPr algn="l">
              <a:buNone/>
            </a:pPr>
            <a:endParaRPr lang="pl-PL" sz="9600" b="1" dirty="0" smtClean="0">
              <a:solidFill>
                <a:srgbClr val="C00000"/>
              </a:solidFill>
              <a:latin typeface="Comic Sans MS" pitchFamily="66" charset="0"/>
              <a:ea typeface="Bellota" pitchFamily="50" charset="-18"/>
            </a:endParaRPr>
          </a:p>
          <a:p>
            <a:pPr algn="l">
              <a:buNone/>
            </a:pPr>
            <a:endParaRPr lang="pl-PL" sz="9600" b="1" dirty="0">
              <a:solidFill>
                <a:srgbClr val="C00000"/>
              </a:solidFill>
              <a:latin typeface="Comic Sans MS" pitchFamily="66" charset="0"/>
              <a:ea typeface="Bellota" pitchFamily="50" charset="-18"/>
            </a:endParaRPr>
          </a:p>
          <a:p>
            <a:pPr algn="l">
              <a:buNone/>
            </a:pPr>
            <a:r>
              <a:rPr lang="pl-PL" sz="9600" b="1" dirty="0" smtClean="0">
                <a:solidFill>
                  <a:srgbClr val="C00000"/>
                </a:solidFill>
                <a:latin typeface="Comic Sans MS" pitchFamily="66" charset="0"/>
                <a:ea typeface="Bellota" pitchFamily="50" charset="-18"/>
              </a:rPr>
              <a:t>   </a:t>
            </a:r>
          </a:p>
          <a:p>
            <a:pPr algn="l">
              <a:buNone/>
            </a:pPr>
            <a:r>
              <a:rPr lang="pl-PL" sz="9600" b="1" dirty="0" smtClean="0">
                <a:solidFill>
                  <a:srgbClr val="C00000"/>
                </a:solidFill>
                <a:latin typeface="Comic Sans MS" pitchFamily="66" charset="0"/>
                <a:ea typeface="Bellota" pitchFamily="50" charset="-18"/>
              </a:rPr>
              <a:t>    </a:t>
            </a:r>
          </a:p>
          <a:p>
            <a:pPr algn="l">
              <a:buNone/>
            </a:pPr>
            <a:r>
              <a:rPr lang="pl-PL" sz="8000" b="1" dirty="0" smtClean="0">
                <a:solidFill>
                  <a:srgbClr val="C00000"/>
                </a:solidFill>
                <a:latin typeface="Comic Sans MS" pitchFamily="66" charset="0"/>
                <a:ea typeface="Bellota" pitchFamily="50" charset="-18"/>
              </a:rPr>
              <a:t>   </a:t>
            </a:r>
          </a:p>
          <a:p>
            <a:pPr algn="l">
              <a:buNone/>
            </a:pPr>
            <a:r>
              <a:rPr lang="pl-PL" sz="8000" b="1" dirty="0" smtClean="0">
                <a:solidFill>
                  <a:srgbClr val="C00000"/>
                </a:solidFill>
                <a:latin typeface="Comic Sans MS" pitchFamily="66" charset="0"/>
                <a:ea typeface="Bellota" pitchFamily="50" charset="-18"/>
              </a:rPr>
              <a:t>   PROWADZIMY SZKOLNY </a:t>
            </a:r>
          </a:p>
          <a:p>
            <a:pPr algn="l">
              <a:buNone/>
            </a:pPr>
            <a:r>
              <a:rPr lang="pl-PL" sz="8000" b="1" dirty="0" smtClean="0">
                <a:solidFill>
                  <a:srgbClr val="C00000"/>
                </a:solidFill>
                <a:latin typeface="Comic Sans MS" pitchFamily="66" charset="0"/>
                <a:ea typeface="Bellota" pitchFamily="50" charset="-18"/>
              </a:rPr>
              <a:t>     BLOG, KTÓRY MOŻNA </a:t>
            </a:r>
          </a:p>
          <a:p>
            <a:pPr algn="l">
              <a:buNone/>
            </a:pPr>
            <a:r>
              <a:rPr lang="pl-PL" sz="8000" b="1" dirty="0" smtClean="0">
                <a:solidFill>
                  <a:srgbClr val="C00000"/>
                </a:solidFill>
                <a:latin typeface="Comic Sans MS" pitchFamily="66" charset="0"/>
                <a:ea typeface="Bellota" pitchFamily="50" charset="-18"/>
              </a:rPr>
              <a:t> ODWIEDZIĆ I ZAGŁOSOWAĆ </a:t>
            </a:r>
            <a:endParaRPr lang="pl-PL" sz="8000" b="1" dirty="0">
              <a:solidFill>
                <a:srgbClr val="C00000"/>
              </a:solidFill>
              <a:latin typeface="Comic Sans MS" pitchFamily="66" charset="0"/>
              <a:ea typeface="Bellota" pitchFamily="50" charset="-18"/>
            </a:endParaRPr>
          </a:p>
          <a:p>
            <a:pPr algn="l">
              <a:buNone/>
            </a:pPr>
            <a:r>
              <a:rPr lang="pl-PL" sz="8000" b="1" dirty="0" smtClean="0">
                <a:solidFill>
                  <a:srgbClr val="C00000"/>
                </a:solidFill>
                <a:latin typeface="Comic Sans MS" pitchFamily="66" charset="0"/>
                <a:ea typeface="Bellota" pitchFamily="50" charset="-18"/>
              </a:rPr>
              <a:t>       KLIKAJĄC W LINK </a:t>
            </a:r>
            <a:r>
              <a:rPr lang="pl-PL" sz="9600" b="1" dirty="0" smtClean="0">
                <a:solidFill>
                  <a:srgbClr val="C00000"/>
                </a:solidFill>
                <a:latin typeface="Comic Sans MS" pitchFamily="66" charset="0"/>
                <a:ea typeface="Bellota" pitchFamily="50" charset="-18"/>
              </a:rPr>
              <a:t>: </a:t>
            </a:r>
            <a:endParaRPr lang="pl-PL" sz="9600" b="1" dirty="0">
              <a:latin typeface="Comic Sans MS" pitchFamily="66" charset="0"/>
              <a:ea typeface="Bellota" pitchFamily="50" charset="-18"/>
            </a:endParaRPr>
          </a:p>
          <a:p>
            <a:pPr algn="ctr">
              <a:buNone/>
            </a:pPr>
            <a:endParaRPr lang="pl-PL" sz="6000" b="1" dirty="0" smtClean="0">
              <a:latin typeface="Comic Sans MS" pitchFamily="66" charset="0"/>
              <a:ea typeface="Bellota" pitchFamily="50" charset="-18"/>
            </a:endParaRPr>
          </a:p>
          <a:p>
            <a:pPr algn="ctr">
              <a:buNone/>
            </a:pPr>
            <a:endParaRPr lang="pl-PL" sz="6000" b="1" dirty="0" smtClean="0">
              <a:solidFill>
                <a:srgbClr val="002060"/>
              </a:solidFill>
              <a:latin typeface="Comic Sans MS" pitchFamily="66" charset="0"/>
              <a:ea typeface="Bellota" pitchFamily="50" charset="-18"/>
            </a:endParaRPr>
          </a:p>
          <a:p>
            <a:pPr algn="ctr">
              <a:buNone/>
            </a:pPr>
            <a:endParaRPr lang="pl-PL" sz="6000" b="1" dirty="0">
              <a:solidFill>
                <a:srgbClr val="C00000"/>
              </a:solidFill>
              <a:latin typeface="Comic Sans MS" pitchFamily="66" charset="0"/>
              <a:ea typeface="Bellota" pitchFamily="50" charset="-18"/>
            </a:endParaRPr>
          </a:p>
          <a:p>
            <a:pPr algn="ctr">
              <a:buNone/>
            </a:pPr>
            <a:r>
              <a:rPr lang="pl-PL" sz="9600" b="1" dirty="0" smtClean="0">
                <a:solidFill>
                  <a:srgbClr val="C00000"/>
                </a:solidFill>
                <a:latin typeface="Comic Sans MS" pitchFamily="66" charset="0"/>
                <a:ea typeface="Bellota" pitchFamily="50" charset="-18"/>
              </a:rPr>
              <a:t>https://www.szkolneblogi.pl/blogi/sko-sp-swidry/</a:t>
            </a:r>
            <a:endParaRPr lang="pl-PL" sz="9600" b="1" dirty="0">
              <a:solidFill>
                <a:srgbClr val="C00000"/>
              </a:solidFill>
              <a:latin typeface="Comic Sans MS" pitchFamily="66" charset="0"/>
              <a:ea typeface="Bellota" pitchFamily="50" charset="-18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0" y="571480"/>
            <a:ext cx="4572000" cy="4714908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> W BIEŻĄCYM ROKU SZKOLNYM PRZYJĘLIŚMY </a:t>
            </a:r>
            <a:r>
              <a:rPr lang="pl-PL" sz="2400" dirty="0" smtClean="0">
                <a:solidFill>
                  <a:srgbClr val="FF0000"/>
                </a:solidFill>
                <a:latin typeface="Comic Sans MS" pitchFamily="66" charset="0"/>
              </a:rPr>
              <a:t>13 </a:t>
            </a: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>NOWYCH CZŁONKÓW</a:t>
            </a:r>
            <a:endParaRPr lang="pl-PL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786314" y="857232"/>
            <a:ext cx="421484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rgbClr val="0070C0"/>
                </a:solidFill>
                <a:latin typeface="Comic Sans MS" pitchFamily="66" charset="0"/>
              </a:rPr>
              <a:t>Opiekunami Szkolnej Kasy Oszczędności jest </a:t>
            </a:r>
            <a:r>
              <a:rPr lang="pl-PL" sz="2800" dirty="0" smtClean="0">
                <a:solidFill>
                  <a:srgbClr val="C00000"/>
                </a:solidFill>
                <a:latin typeface="Comic Sans MS" pitchFamily="66" charset="0"/>
              </a:rPr>
              <a:t>Pani Elżbieta Soszka </a:t>
            </a:r>
            <a:r>
              <a:rPr lang="pl-PL" sz="2800" dirty="0" smtClean="0">
                <a:solidFill>
                  <a:srgbClr val="0070C0"/>
                </a:solidFill>
                <a:latin typeface="Comic Sans MS" pitchFamily="66" charset="0"/>
              </a:rPr>
              <a:t>i od tego roku </a:t>
            </a:r>
            <a:r>
              <a:rPr lang="pl-PL" sz="2800" dirty="0" smtClean="0">
                <a:solidFill>
                  <a:srgbClr val="C00000"/>
                </a:solidFill>
                <a:latin typeface="Comic Sans MS" pitchFamily="66" charset="0"/>
              </a:rPr>
              <a:t>Pani Dorota Mościcka. </a:t>
            </a:r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22709" y="962781"/>
            <a:ext cx="2078572" cy="2762489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„Mistrz Wiedzy SKO „ i „ Góra Grosz”</a:t>
            </a:r>
            <a:r>
              <a:rPr lang="pl-PL" sz="2800" dirty="0" smtClean="0">
                <a:solidFill>
                  <a:srgbClr val="FF0000"/>
                </a:solidFill>
              </a:rPr>
              <a:t/>
            </a:r>
            <a:br>
              <a:rPr lang="pl-PL" sz="2800" dirty="0" smtClean="0">
                <a:solidFill>
                  <a:srgbClr val="FF0000"/>
                </a:solidFill>
              </a:rPr>
            </a:br>
            <a:r>
              <a:rPr lang="pl-PL" sz="2800" dirty="0" smtClean="0">
                <a:solidFill>
                  <a:srgbClr val="FF0000"/>
                </a:solidFill>
              </a:rPr>
              <a:t>W LOKALNEJ PRASIE  „WSPÓLNOTA ŁUKOWSKA”</a:t>
            </a:r>
            <a:endParaRPr lang="pl-PL" sz="2800" dirty="0">
              <a:solidFill>
                <a:srgbClr val="FF0000"/>
              </a:solidFill>
            </a:endParaRPr>
          </a:p>
        </p:txBody>
      </p:sp>
      <p:pic>
        <p:nvPicPr>
          <p:cNvPr id="5" name="Obraz 4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8617" y="2558913"/>
            <a:ext cx="3117610" cy="4143404"/>
          </a:xfrm>
          <a:prstGeom prst="rect">
            <a:avLst/>
          </a:prstGeom>
        </p:spPr>
      </p:pic>
      <p:pic>
        <p:nvPicPr>
          <p:cNvPr id="6" name="Obraz 5" descr="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273964" y="1012656"/>
            <a:ext cx="2094882" cy="2784166"/>
          </a:xfrm>
          <a:prstGeom prst="rect">
            <a:avLst/>
          </a:prstGeom>
        </p:spPr>
      </p:pic>
      <p:pic>
        <p:nvPicPr>
          <p:cNvPr id="7" name="Obraz 6" descr="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012762" y="2559610"/>
            <a:ext cx="3547600" cy="4714876"/>
          </a:xfrm>
          <a:prstGeom prst="rect">
            <a:avLst/>
          </a:prstGeom>
        </p:spPr>
      </p:pic>
      <p:pic>
        <p:nvPicPr>
          <p:cNvPr id="8" name="Picture 2" descr="C:\Users\pcc\AppData\Local\Microsoft\Windows\INetCache\IE\ZL6AHMZF\smile-2352472_960_72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428736"/>
            <a:ext cx="2345586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DSC_2977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71876"/>
            <a:ext cx="4250291" cy="2826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Obraz 10" descr="DSC_2978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000504"/>
            <a:ext cx="3867284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42844" y="1643050"/>
            <a:ext cx="8786874" cy="4214842"/>
          </a:xfrm>
        </p:spPr>
        <p:txBody>
          <a:bodyPr/>
          <a:lstStyle/>
          <a:p>
            <a:pPr>
              <a:buNone/>
            </a:pPr>
            <a:endParaRPr lang="pl-PL" b="1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pl-PL" sz="2000" b="1" dirty="0" smtClean="0">
                <a:solidFill>
                  <a:srgbClr val="002060"/>
                </a:solidFill>
                <a:latin typeface="Comic Sans MS" pitchFamily="66" charset="0"/>
              </a:rPr>
              <a:t>NA PAMIĄTKĘ PASOWANIA UCZNIOWIE KL. I  OTRZYMALI UPOMINKI SPONSOROWANE PRZEZ BANK PKO BP W ŁUKOWIE.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rgbClr val="C00000"/>
                </a:solidFill>
                <a:latin typeface="Comic Sans MS" pitchFamily="66" charset="0"/>
              </a:rPr>
              <a:t> 28 października 2022r. w poczet członków SKO zostało przyjętych 13 pierwszoklasistów. Jest nam bardzo miło Was powitać.</a:t>
            </a:r>
            <a:endParaRPr lang="pl-PL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pcc\AppData\Local\Microsoft\Windows\INetCache\IE\ZL6AHMZF\smile-2352472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142984"/>
            <a:ext cx="1785950" cy="1142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DSC_298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571612"/>
            <a:ext cx="6010081" cy="3929090"/>
          </a:xfrm>
          <a:prstGeom prst="rect">
            <a:avLst/>
          </a:prstGeom>
        </p:spPr>
      </p:pic>
      <p:pic>
        <p:nvPicPr>
          <p:cNvPr id="8" name="Obraz 7" descr="DSC_2968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102658"/>
            <a:ext cx="4143372" cy="2755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200" dirty="0" smtClean="0">
                <a:latin typeface="Comic Sans MS" pitchFamily="66" charset="0"/>
              </a:rPr>
              <a:t>Dnia 28.10.22r.uczniowie z kl. III i IV zaprezentowali inscenizację „Oszczędność bogaci”</a:t>
            </a:r>
            <a:endParaRPr lang="pl-PL" sz="2200" dirty="0"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APEL  SKO- „OSZCZĘDNOŚĆ BOGACI”</a:t>
            </a:r>
            <a:br>
              <a:rPr lang="pl-PL" sz="2800" b="1" dirty="0" smtClean="0">
                <a:solidFill>
                  <a:srgbClr val="C00000"/>
                </a:solidFill>
              </a:rPr>
            </a:b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5105400" y="928688"/>
            <a:ext cx="4038600" cy="5929312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pic>
        <p:nvPicPr>
          <p:cNvPr id="7" name="Obraz 6" descr="DSC_2954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3380"/>
            <a:ext cx="3823408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DSC_2993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876"/>
            <a:ext cx="4972056" cy="2762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14282" y="214290"/>
            <a:ext cx="3643338" cy="313372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600" dirty="0" smtClean="0">
                <a:solidFill>
                  <a:srgbClr val="002060"/>
                </a:solidFill>
                <a:latin typeface="Comic Sans MS" pitchFamily="66" charset="0"/>
              </a:rPr>
              <a:t>Na zakończenie akademii wystąpił zespół taneczny </a:t>
            </a:r>
            <a:r>
              <a:rPr lang="pl-PL" sz="2600" dirty="0" smtClean="0">
                <a:solidFill>
                  <a:srgbClr val="FF0066"/>
                </a:solidFill>
                <a:latin typeface="Comic Sans MS" pitchFamily="66" charset="0"/>
              </a:rPr>
              <a:t>„</a:t>
            </a:r>
            <a:r>
              <a:rPr lang="pl-PL" sz="2600" dirty="0" err="1" smtClean="0">
                <a:solidFill>
                  <a:srgbClr val="FF0066"/>
                </a:solidFill>
                <a:latin typeface="Comic Sans MS" pitchFamily="66" charset="0"/>
              </a:rPr>
              <a:t>Złotóweczki</a:t>
            </a:r>
            <a:r>
              <a:rPr lang="pl-PL" sz="2600" dirty="0" smtClean="0">
                <a:solidFill>
                  <a:srgbClr val="FF0066"/>
                </a:solidFill>
                <a:latin typeface="Comic Sans MS" pitchFamily="66" charset="0"/>
              </a:rPr>
              <a:t>”</a:t>
            </a:r>
            <a:r>
              <a:rPr lang="pl-PL" sz="24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pl-PL" sz="2400" dirty="0">
              <a:solidFill>
                <a:srgbClr val="C00000"/>
              </a:solidFill>
            </a:endParaRPr>
          </a:p>
        </p:txBody>
      </p:sp>
      <p:pic>
        <p:nvPicPr>
          <p:cNvPr id="10" name="Obraz 9" descr="DSC_2990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571480"/>
            <a:ext cx="4500562" cy="3189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IMG_20221027_222034_edit_184378467174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500306"/>
            <a:ext cx="2714644" cy="41672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5024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200" dirty="0" smtClean="0">
                <a:latin typeface="Comic Sans MS" pitchFamily="66" charset="0"/>
              </a:rPr>
              <a:t>    27 października 2022 roku odbył się w naszej szkole „Kiermasz słodkości dla Wojtusia” – chorego na raka chłopca z Gołaszyna. Szkolna Kasa Oszczędności we współpracy </a:t>
            </a:r>
          </a:p>
          <a:p>
            <a:pPr algn="ctr">
              <a:buNone/>
            </a:pPr>
            <a:r>
              <a:rPr lang="pl-PL" sz="2200" dirty="0" smtClean="0">
                <a:latin typeface="Comic Sans MS" pitchFamily="66" charset="0"/>
              </a:rPr>
              <a:t>z Kołem Wolontariatu i Samorządem uczniowskim</a:t>
            </a:r>
          </a:p>
          <a:p>
            <a:pPr algn="ctr">
              <a:buNone/>
            </a:pPr>
            <a:r>
              <a:rPr lang="pl-PL" sz="2200" dirty="0" smtClean="0">
                <a:solidFill>
                  <a:srgbClr val="FF0066"/>
                </a:solidFill>
                <a:latin typeface="Comic Sans MS" pitchFamily="66" charset="0"/>
              </a:rPr>
              <a:t>zebrała  3000zł.</a:t>
            </a:r>
            <a:endParaRPr lang="pl-PL" sz="22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rmAutofit/>
          </a:bodyPr>
          <a:lstStyle/>
          <a:p>
            <a:pPr algn="ctr"/>
            <a:r>
              <a:rPr lang="pl-PL" sz="3100" b="1" dirty="0" smtClean="0">
                <a:solidFill>
                  <a:srgbClr val="FF0066"/>
                </a:solidFill>
              </a:rPr>
              <a:t>Kiermasz  słodkości dla Wojtusia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 </a:t>
            </a:r>
            <a:endParaRPr lang="pl-PL" dirty="0"/>
          </a:p>
        </p:txBody>
      </p:sp>
      <p:pic>
        <p:nvPicPr>
          <p:cNvPr id="5" name="Obraz 4" descr="IMG_20221027_1811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4434">
            <a:off x="223539" y="2449916"/>
            <a:ext cx="3090050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G_20221027_0855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0112">
            <a:off x="5662631" y="2465332"/>
            <a:ext cx="3060111" cy="4230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7030A0"/>
                </a:solidFill>
              </a:rPr>
              <a:t>Andrzejki w SKO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  		</a:t>
            </a:r>
            <a:r>
              <a:rPr lang="pl-PL" dirty="0" smtClean="0">
                <a:latin typeface="Comic Sans MS" pitchFamily="66" charset="0"/>
              </a:rPr>
              <a:t>W dniu 25 listopada 2022 r. członkowie SKO z klasy III wspólnie z opiekunami p. Elżbietą Soszka i p. Dorotą Mościcką zorganizowali uroczystość z okazji andrzejek, której celem było przybliżenie tradycji i zwyczajów andrzejkowych.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5" name="Obraz 4" descr="IMG-20221129-WA0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053926"/>
            <a:ext cx="5072098" cy="3804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Autofit/>
          </a:bodyPr>
          <a:lstStyle/>
          <a:p>
            <a:pPr algn="just"/>
            <a:r>
              <a:rPr lang="pl-PL" sz="2800" dirty="0" smtClean="0">
                <a:solidFill>
                  <a:srgbClr val="7030A0"/>
                </a:solidFill>
                <a:latin typeface="Comic Sans MS" pitchFamily="66" charset="0"/>
              </a:rPr>
              <a:t>Dzieci bawiły się świetnie, jednak czas wróżb minął szybko, uczniowie zostali z nadzieją, że wróżby andrzejkowe na pewno się spełnią. Klimat dobrej zabawy udzielił się wszystkim</a:t>
            </a:r>
            <a:endParaRPr lang="pl-PL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Symbol zastępczy zawartości 5" descr="IMG-20221129-WA0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214554"/>
            <a:ext cx="3571900" cy="4643446"/>
          </a:xfrm>
        </p:spPr>
      </p:pic>
      <p:pic>
        <p:nvPicPr>
          <p:cNvPr id="7" name="Obraz 6" descr="IMG-20221129-WA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381131"/>
            <a:ext cx="4107652" cy="5476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881578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      Z inicjatywy Samorządu Uczniowskiego oraz Szkolnej Kasy Oszczędności, w naszej szkole świętowaliśmy Dzień Zakochanych. Z tej okazji uczniowie przygotowali „Pocztę </a:t>
            </a:r>
            <a:r>
              <a:rPr lang="pl-PL" dirty="0" err="1" smtClean="0"/>
              <a:t>Walentynkową</a:t>
            </a:r>
            <a:r>
              <a:rPr lang="pl-PL" dirty="0" smtClean="0"/>
              <a:t>”, przedstawienie  oraz konkurs na najlepsze przebranie.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/>
          </a:bodyPr>
          <a:lstStyle/>
          <a:p>
            <a:pPr algn="ctr"/>
            <a:r>
              <a:rPr lang="pl-PL" sz="3100" b="1" dirty="0" smtClean="0">
                <a:solidFill>
                  <a:srgbClr val="FF0000"/>
                </a:solidFill>
              </a:rPr>
              <a:t>„Wyprawa do krainy zakochanych” – walentynki w naszej szkole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4" name="Obraz 3" descr="DSC_4285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9289"/>
            <a:ext cx="4786314" cy="3248711"/>
          </a:xfrm>
          <a:prstGeom prst="rect">
            <a:avLst/>
          </a:prstGeom>
        </p:spPr>
      </p:pic>
      <p:pic>
        <p:nvPicPr>
          <p:cNvPr id="5" name="Obraz 4" descr="DSC_4289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489" y="3214686"/>
            <a:ext cx="4388512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311</TotalTime>
  <Words>304</Words>
  <Application>Microsoft Office PowerPoint</Application>
  <PresentationFormat>Pokaz na ekranie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Papier</vt:lpstr>
      <vt:lpstr>KRONIKA SKO </vt:lpstr>
      <vt:lpstr>                                        W BIEŻĄCYM ROKU SZKOLNYM PRZYJĘLIŚMY 13 NOWYCH CZŁONKÓW</vt:lpstr>
      <vt:lpstr> 28 października 2022r. w poczet członków SKO zostało przyjętych 13 pierwszoklasistów. Jest nam bardzo miło Was powitać.</vt:lpstr>
      <vt:lpstr>APEL  SKO- „OSZCZĘDNOŚĆ BOGACI” </vt:lpstr>
      <vt:lpstr>Na zakończenie akademii wystąpił zespół taneczny „Złotóweczki” </vt:lpstr>
      <vt:lpstr>Kiermasz  słodkości dla Wojtusia  </vt:lpstr>
      <vt:lpstr>Andrzejki w SKO </vt:lpstr>
      <vt:lpstr>Dzieci bawiły się świetnie, jednak czas wróżb minął szybko, uczniowie zostali z nadzieją, że wróżby andrzejkowe na pewno się spełnią. Klimat dobrej zabawy udzielił się wszystkim</vt:lpstr>
      <vt:lpstr>„Wyprawa do krainy zakochanych” – walentynki w naszej szkole </vt:lpstr>
      <vt:lpstr>Kiermasz pączków dla Jakuba </vt:lpstr>
      <vt:lpstr>Ta akcja pokazała, że w naszej małej społeczności mamy wielu ludzi o WIELKIM SERCU i że razem możemy osiągnąć bardzo dużo!</vt:lpstr>
      <vt:lpstr>MECZ CHARYTATYWNY DLA JAKUBA</vt:lpstr>
      <vt:lpstr>Podsumowanie  akcji ,,Góra Grosza” </vt:lpstr>
      <vt:lpstr>Nasz szkolny Dzień Matematyki </vt:lpstr>
      <vt:lpstr>„Mistrz wiedzy SKO!” Tytuł zdobyło 103 uczniów </vt:lpstr>
      <vt:lpstr>Podsumowanie konkursów SKO </vt:lpstr>
      <vt:lpstr>Po co nam oszczędzanie? </vt:lpstr>
      <vt:lpstr>Lekcja przedsiębiorczości – poznajemy zabezpieczenia banknotów  </vt:lpstr>
      <vt:lpstr>WYCIECZKA DO BANKU</vt:lpstr>
      <vt:lpstr>„Mistrz Wiedzy SKO „ i „ Góra Grosz” W LOKALNEJ PRASIE  „WSPÓLNOTA ŁUKOWSKA”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KRONIKA SKO</dc:title>
  <dc:creator>pcc</dc:creator>
  <cp:lastModifiedBy>PC-3</cp:lastModifiedBy>
  <cp:revision>31</cp:revision>
  <dcterms:created xsi:type="dcterms:W3CDTF">2023-03-05T09:37:32Z</dcterms:created>
  <dcterms:modified xsi:type="dcterms:W3CDTF">2023-06-22T16:47:31Z</dcterms:modified>
</cp:coreProperties>
</file>